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58" r:id="rId4"/>
    <p:sldId id="257" r:id="rId5"/>
    <p:sldId id="259" r:id="rId6"/>
    <p:sldId id="260" r:id="rId7"/>
    <p:sldId id="261" r:id="rId8"/>
    <p:sldId id="263" r:id="rId9"/>
    <p:sldId id="262" r:id="rId10"/>
    <p:sldId id="264" r:id="rId11"/>
    <p:sldId id="265" r:id="rId12"/>
    <p:sldId id="266" r:id="rId13"/>
    <p:sldId id="267" r:id="rId14"/>
    <p:sldId id="268" r:id="rId15"/>
    <p:sldId id="270" r:id="rId16"/>
    <p:sldId id="276" r:id="rId17"/>
    <p:sldId id="280" r:id="rId18"/>
    <p:sldId id="294" r:id="rId19"/>
    <p:sldId id="273" r:id="rId20"/>
    <p:sldId id="279" r:id="rId21"/>
    <p:sldId id="281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1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032E19-CB1F-73E8-6913-064C980BA6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B850ABD-8120-E896-4459-63A916333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5B37CF4-A8EB-9661-C2E8-997C7FB6B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5F8B0-9399-49BE-B4F1-BD664B4CB55F}" type="datetimeFigureOut">
              <a:rPr lang="en-IN" smtClean="0"/>
              <a:t>16-03-2024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B3EAAA6-A92C-554F-FD16-0BCE05041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3F24A95-B532-1342-E983-EB7A1DD61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E6917-145C-41F7-97BF-4383798E6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8989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F2FF2F-F4AC-FD38-BE45-D57F378F0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12D57B8-DA1E-DC6F-4FE7-4E1D28354E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07783BA-844C-F4BC-2CFC-ED520116C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5F8B0-9399-49BE-B4F1-BD664B4CB55F}" type="datetimeFigureOut">
              <a:rPr lang="en-IN" smtClean="0"/>
              <a:t>16-03-2024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BCCEA0B-6EC7-EFC0-D818-177A18527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6110F58-008C-C2E8-54D3-0C95D2B24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E6917-145C-41F7-97BF-4383798E6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3649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C6269032-3932-736A-67A8-D70917C15E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7405438-0EDE-6EF2-9CD1-338268EA0B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0A01F7F-7423-8D29-8A47-1DDFA580F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5F8B0-9399-49BE-B4F1-BD664B4CB55F}" type="datetimeFigureOut">
              <a:rPr lang="en-IN" smtClean="0"/>
              <a:t>16-03-2024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F65BFB3-D45B-B4ED-2017-B2BA9ACAC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E3AFFD3-A01C-101E-1166-3E0819F60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E6917-145C-41F7-97BF-4383798E6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8368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118715-0B99-E148-E88F-93353A89D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3E2B2B3-F2B6-884C-5AC8-5A2FA481F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7B7D86D-EEA5-DCB4-D8CD-9E65DE08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5F8B0-9399-49BE-B4F1-BD664B4CB55F}" type="datetimeFigureOut">
              <a:rPr lang="en-IN" smtClean="0"/>
              <a:t>16-03-2024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2421CC7-E678-9AED-6F0D-B1EE65C1D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F23F3AB-CB5C-D3CD-8D7A-C867ABBE7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E6917-145C-41F7-97BF-4383798E6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9334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0BFA04-E807-5748-91AB-E2653130C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E1A16A9-ECC6-797C-E071-40873A96E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488AC58-F2E1-2FFF-5C31-282074C44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5F8B0-9399-49BE-B4F1-BD664B4CB55F}" type="datetimeFigureOut">
              <a:rPr lang="en-IN" smtClean="0"/>
              <a:t>16-03-2024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14A0332-7F6C-9DEC-FEC8-9DBA080A6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13F9797-8FA8-6EF5-DD4B-9C8AD76F4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E6917-145C-41F7-97BF-4383798E6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2757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0189A2-A47F-A17C-5829-BA6286B51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EF446FB-7120-009C-3031-F452036EAF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FBB410B-91E8-1BB3-28E7-2E54637F37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A663A29-76F8-E175-104D-F6EDF271F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5F8B0-9399-49BE-B4F1-BD664B4CB55F}" type="datetimeFigureOut">
              <a:rPr lang="en-IN" smtClean="0"/>
              <a:t>16-03-2024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1C4FD91-6F85-C206-9059-6EAB555B4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4C3E529-15E9-A98F-8948-4F2588AA5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E6917-145C-41F7-97BF-4383798E6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8498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696F85-893C-A58C-930F-F2AE9460F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8BD76B5-57E8-7BA4-5F76-C00260AEB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D2B0B00-6038-7E1D-2CA7-4D9158BABD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C624BDA-968E-B0D7-E54E-17F5763E81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85C3CD8-5569-319D-C152-D579C00058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B95EFA7-48BE-7CED-2FC6-D02E26195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5F8B0-9399-49BE-B4F1-BD664B4CB55F}" type="datetimeFigureOut">
              <a:rPr lang="en-IN" smtClean="0"/>
              <a:t>16-03-2024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3942A39-AA9A-4FD3-B21A-CE885B5CD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94EF003-5F02-B9D2-6D70-6EE8A6EC5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E6917-145C-41F7-97BF-4383798E6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0870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0CF03A-6133-A2D3-63F1-F9AF18CC4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990959A-AD06-6576-99B3-61D650694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5F8B0-9399-49BE-B4F1-BD664B4CB55F}" type="datetimeFigureOut">
              <a:rPr lang="en-IN" smtClean="0"/>
              <a:t>16-03-2024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FF74E25-982B-514C-4750-A9FAF40EB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D7F0400-4F6A-22BB-2324-0EB14C25C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E6917-145C-41F7-97BF-4383798E6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9021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8DE5377-2B81-9548-ACF6-6290AC225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5F8B0-9399-49BE-B4F1-BD664B4CB55F}" type="datetimeFigureOut">
              <a:rPr lang="en-IN" smtClean="0"/>
              <a:t>16-03-2024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4AD086F-3F07-38B9-F788-9E4DC1901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30F38AF-8A3A-53D0-94A9-98238CA34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E6917-145C-41F7-97BF-4383798E6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8242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16BB62B-66F7-BC69-B5E2-254D823E8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908E1CF-8996-53E8-3889-D7BD5674A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2E9795C-2082-95F3-6989-AF425CB4FA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D660EA4-75E8-500C-6824-176527A26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5F8B0-9399-49BE-B4F1-BD664B4CB55F}" type="datetimeFigureOut">
              <a:rPr lang="en-IN" smtClean="0"/>
              <a:t>16-03-2024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151F785-640A-656A-2239-16B1850CC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B9B715D-B4DB-2FF9-BA2E-3014113EE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E6917-145C-41F7-97BF-4383798E6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7865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9851D0-C943-414C-547E-EC2CE79AF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BA31203-8182-2374-D41B-0E4882BA75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1F46A92-3D9C-8413-4800-77C404F95E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ACE1124-4127-756B-3DC2-CE1E0A075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5F8B0-9399-49BE-B4F1-BD664B4CB55F}" type="datetimeFigureOut">
              <a:rPr lang="en-IN" smtClean="0"/>
              <a:t>16-03-2024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4B2E05C-4AF7-CA17-3639-C464D5232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D0A5696-C5A0-D036-F740-470BFABE7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E6917-145C-41F7-97BF-4383798E6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1994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D22C47B2-4485-6BAC-7DF9-4A0F6B768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BDF3C15-A28C-AF2B-73FE-BF6F188D7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3556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A0117FD-EF29-8411-54AD-4E68BBE879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55F8B0-9399-49BE-B4F1-BD664B4CB55F}" type="datetimeFigureOut">
              <a:rPr lang="en-IN" smtClean="0"/>
              <a:t>16-03-2024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AAB6483-0CF3-E5FF-4645-45ED7FC6A4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CFF9027-F5BB-BD32-DFAD-60BCD54905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E6917-145C-41F7-97BF-4383798E67F0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A3DFB10-5857-28FD-39CA-21CB189C60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59440" y="40874"/>
            <a:ext cx="1432560" cy="64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201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0FCE87-C402-2AF4-9D6D-3FF9B46EA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3120" y="826026"/>
            <a:ext cx="10525760" cy="2387600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Adversarial Attack on Image Classifiers and Distillation as its Defence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F4ECC093-5C41-C2E2-7562-8CF873CC50C1}"/>
              </a:ext>
            </a:extLst>
          </p:cNvPr>
          <p:cNvCxnSpPr>
            <a:cxnSpLocks/>
          </p:cNvCxnSpPr>
          <p:nvPr/>
        </p:nvCxnSpPr>
        <p:spPr>
          <a:xfrm flipV="1">
            <a:off x="833120" y="3142069"/>
            <a:ext cx="10414000" cy="715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A58D909-ED2D-BBDE-E151-DB92922E2BB0}"/>
              </a:ext>
            </a:extLst>
          </p:cNvPr>
          <p:cNvSpPr txBox="1"/>
          <p:nvPr/>
        </p:nvSpPr>
        <p:spPr>
          <a:xfrm>
            <a:off x="8676640" y="4633297"/>
            <a:ext cx="2956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DDC2D91-1383-95E7-8967-81A3957CDD25}"/>
              </a:ext>
            </a:extLst>
          </p:cNvPr>
          <p:cNvSpPr txBox="1"/>
          <p:nvPr/>
        </p:nvSpPr>
        <p:spPr>
          <a:xfrm>
            <a:off x="6050943" y="3908534"/>
            <a:ext cx="558225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Presented By-</a:t>
            </a:r>
          </a:p>
          <a:p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Gourab Saha                     (</a:t>
            </a:r>
            <a:r>
              <a:rPr lang="en-IN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RollNo</a:t>
            </a:r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C23012)</a:t>
            </a:r>
          </a:p>
          <a:p>
            <a:r>
              <a:rPr lang="en-IN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Kaustabh</a:t>
            </a:r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Das                    (</a:t>
            </a:r>
            <a:r>
              <a:rPr lang="en-IN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RollNo</a:t>
            </a:r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C23015)</a:t>
            </a:r>
          </a:p>
          <a:p>
            <a:r>
              <a:rPr lang="en-IN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Md</a:t>
            </a:r>
            <a:r>
              <a:rPr lang="en-IN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Shayan </a:t>
            </a:r>
            <a:r>
              <a:rPr lang="en-IN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Shafique</a:t>
            </a:r>
            <a:r>
              <a:rPr lang="en-IN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       (</a:t>
            </a:r>
            <a:r>
              <a:rPr lang="en-IN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RollNo</a:t>
            </a:r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C23018)</a:t>
            </a:r>
          </a:p>
          <a:p>
            <a:r>
              <a:rPr lang="en-IN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Sayanik</a:t>
            </a:r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Mukherjee          (</a:t>
            </a:r>
            <a:r>
              <a:rPr lang="en-IN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RollNo</a:t>
            </a:r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C23027)</a:t>
            </a:r>
          </a:p>
          <a:p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Tushar Gupta                    (</a:t>
            </a:r>
            <a:r>
              <a:rPr lang="en-IN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RollNo</a:t>
            </a:r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C23038)</a:t>
            </a:r>
          </a:p>
        </p:txBody>
      </p:sp>
    </p:spTree>
    <p:extLst>
      <p:ext uri="{BB962C8B-B14F-4D97-AF65-F5344CB8AC3E}">
        <p14:creationId xmlns:p14="http://schemas.microsoft.com/office/powerpoint/2010/main" val="3711961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F00320-2EE7-2B45-92AD-E23653FF9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247"/>
            <a:ext cx="10515600" cy="1325563"/>
          </a:xfrm>
        </p:spPr>
        <p:txBody>
          <a:bodyPr/>
          <a:lstStyle/>
          <a:p>
            <a:r>
              <a:rPr lang="en-IN" b="1" dirty="0"/>
              <a:t>Non-Targeted Attack Example:01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EAB26BF-1339-1F68-D06D-5F2BD96FB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Lets consider </a:t>
            </a:r>
            <a:r>
              <a:rPr lang="en-IN" b="1" dirty="0"/>
              <a:t>MNIST</a:t>
            </a:r>
            <a:r>
              <a:rPr lang="en-IN" dirty="0"/>
              <a:t> dataset (contains handwritten digits: grey scale)</a:t>
            </a:r>
          </a:p>
          <a:p>
            <a:r>
              <a:rPr lang="en-IN" dirty="0"/>
              <a:t>Target Classes: 10 (0-9)</a:t>
            </a:r>
          </a:p>
          <a:p>
            <a:r>
              <a:rPr lang="en-IN" dirty="0"/>
              <a:t>Model used: </a:t>
            </a:r>
            <a:r>
              <a:rPr lang="en-IN" b="1" dirty="0" err="1"/>
              <a:t>LeNet</a:t>
            </a:r>
            <a:r>
              <a:rPr lang="en-IN" dirty="0"/>
              <a:t> Architecture</a:t>
            </a:r>
          </a:p>
          <a:p>
            <a:endParaRPr lang="en-IN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61E29203-A306-3A9C-73BB-3F81D8BB5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00120"/>
            <a:ext cx="10683240" cy="245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613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3CE616-D4B7-5530-A537-1D2441289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247"/>
            <a:ext cx="10515600" cy="1325563"/>
          </a:xfrm>
        </p:spPr>
        <p:txBody>
          <a:bodyPr/>
          <a:lstStyle/>
          <a:p>
            <a:r>
              <a:rPr lang="en-IN" b="1" dirty="0"/>
              <a:t>Example-01 contd.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69470C1-B5AA-D5B1-8F1C-7B1229FFC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After 15 epochs; we have achieved: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F555EAC6-7E0A-9AD5-FAD1-8485DB550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79040"/>
            <a:ext cx="10012680" cy="415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012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75B0BB-BA4E-F95E-B8A6-45C5B294A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247"/>
            <a:ext cx="10515600" cy="1325563"/>
          </a:xfrm>
        </p:spPr>
        <p:txBody>
          <a:bodyPr/>
          <a:lstStyle/>
          <a:p>
            <a:r>
              <a:rPr lang="en-IN" b="1" dirty="0"/>
              <a:t>Example-01 (</a:t>
            </a:r>
            <a:r>
              <a:rPr lang="en-IN" b="1" dirty="0" err="1"/>
              <a:t>gray</a:t>
            </a:r>
            <a:r>
              <a:rPr lang="en-IN" b="1" dirty="0"/>
              <a:t> scale image) contd.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6A4B64A-DBCD-D39C-C798-98C94FDCB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375" y="2210502"/>
            <a:ext cx="3092609" cy="35815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4D7CFB9-E91D-D53E-731D-AC61CE71B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984" y="3656324"/>
            <a:ext cx="647712" cy="3670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14D7137-0474-6CEE-5F91-39965E916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242" y="2208910"/>
            <a:ext cx="2949038" cy="31974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791D15F5-E259-E859-13FA-31075E987B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6305" y="2199440"/>
            <a:ext cx="3321221" cy="32069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FB7E7245-D629-CA36-9AF6-C4A160A1F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2200" y="5442818"/>
            <a:ext cx="1339919" cy="34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42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8C0F0A-2CDE-BC74-DE46-107CA2820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247"/>
            <a:ext cx="10515600" cy="1325563"/>
          </a:xfrm>
        </p:spPr>
        <p:txBody>
          <a:bodyPr/>
          <a:lstStyle/>
          <a:p>
            <a:r>
              <a:rPr lang="en-IN" b="1" dirty="0"/>
              <a:t>Non-Targeted FGSM Example:02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E7CD3D8-612D-F2EF-E7C9-C1AD08493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9600"/>
            <a:ext cx="10515600" cy="4297363"/>
          </a:xfrm>
        </p:spPr>
        <p:txBody>
          <a:bodyPr/>
          <a:lstStyle/>
          <a:p>
            <a:r>
              <a:rPr lang="en-IN" dirty="0"/>
              <a:t>Now consider </a:t>
            </a:r>
            <a:r>
              <a:rPr lang="en-IN" b="1" dirty="0"/>
              <a:t>GTSRB</a:t>
            </a:r>
            <a:r>
              <a:rPr lang="en-IN" dirty="0"/>
              <a:t> dataset (German Traffic Sign Recognition Benchmark)</a:t>
            </a:r>
          </a:p>
          <a:p>
            <a:r>
              <a:rPr lang="en-IN" dirty="0"/>
              <a:t>Contains RGB images</a:t>
            </a:r>
          </a:p>
          <a:p>
            <a:r>
              <a:rPr lang="en-IN" dirty="0"/>
              <a:t>Target Classes: 43</a:t>
            </a:r>
          </a:p>
          <a:p>
            <a:r>
              <a:rPr lang="en-IN" dirty="0"/>
              <a:t>Used </a:t>
            </a:r>
            <a:r>
              <a:rPr lang="en-IN" b="1" dirty="0" err="1"/>
              <a:t>AlexNet</a:t>
            </a:r>
            <a:r>
              <a:rPr lang="en-IN" dirty="0"/>
              <a:t> with </a:t>
            </a:r>
          </a:p>
          <a:p>
            <a:pPr marL="0" indent="0">
              <a:buNone/>
            </a:pPr>
            <a:r>
              <a:rPr lang="en-IN" dirty="0"/>
              <a:t>   Transfer Learning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8" name="Picture 2" descr="Example images from the GTSRB dataset. Identifying the class of traffic...  | Download Scientific Diagram">
            <a:extLst>
              <a:ext uri="{FF2B5EF4-FFF2-40B4-BE49-F238E27FC236}">
                <a16:creationId xmlns:a16="http://schemas.microsoft.com/office/drawing/2014/main" xmlns="" id="{249F1216-F0C0-2188-72FD-40C8699AC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480" y="2399666"/>
            <a:ext cx="6939280" cy="368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490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A771C93-4BE2-47BC-216B-D7FDE4D63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247"/>
            <a:ext cx="10515600" cy="1325563"/>
          </a:xfrm>
        </p:spPr>
        <p:txBody>
          <a:bodyPr/>
          <a:lstStyle/>
          <a:p>
            <a:r>
              <a:rPr lang="en-IN" b="1" dirty="0"/>
              <a:t>Example-02 (RGB image) contd.</a:t>
            </a:r>
            <a:endParaRPr lang="en-IN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xmlns="" id="{88D6EAF2-1FB8-7061-D7E2-E50667218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90" y="1761808"/>
            <a:ext cx="11522380" cy="420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793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1565ED-D1D4-2039-F24E-90D8D7B1E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247"/>
            <a:ext cx="10515600" cy="1325563"/>
          </a:xfrm>
        </p:spPr>
        <p:txBody>
          <a:bodyPr/>
          <a:lstStyle/>
          <a:p>
            <a:r>
              <a:rPr lang="en-IN" b="1" dirty="0"/>
              <a:t>Targeted FGSM: 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9CC9BD3F-5B4B-51C8-F191-3661A5C276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Targeted FGSM creates an attack x by</a:t>
                </a:r>
                <a:r>
                  <a:rPr lang="en-IN" dirty="0"/>
                  <a:t>: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𝒂𝒅𝒗</m:t>
                          </m:r>
                        </m:e>
                        <m:sub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I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  <m:r>
                        <a:rPr lang="en-I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I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𝒔𝒊𝒈𝒏</m:t>
                      </m:r>
                      <m:r>
                        <a:rPr lang="en-I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I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I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I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𝑱</m:t>
                      </m:r>
                      <m:r>
                        <a:rPr lang="en-I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I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I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I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I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I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𝒕𝒂𝒓𝒈𝒆𝒕</m:t>
                          </m:r>
                        </m:sub>
                      </m:sSub>
                      <m:r>
                        <a:rPr lang="en-I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IN" b="1" dirty="0"/>
              </a:p>
              <a:p>
                <a:pPr marL="0" indent="0">
                  <a:buNone/>
                </a:pPr>
                <a:r>
                  <a:rPr lang="en-US" dirty="0"/>
                  <a:t>Where-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𝑎𝑑𝑣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the adversarial image </a:t>
                </a:r>
              </a:p>
              <a:p>
                <a:r>
                  <a:rPr lang="en-US" dirty="0"/>
                  <a:t>x being original image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the target class of the target image </a:t>
                </a:r>
              </a:p>
              <a:p>
                <a:r>
                  <a:rPr lang="en-US" dirty="0"/>
                  <a:t>ε the noise intensity expressed as a small fractional value </a:t>
                </a:r>
              </a:p>
              <a:p>
                <a:r>
                  <a:rPr lang="en-US" dirty="0"/>
                  <a:t>θ the neural network model used for image classification </a:t>
                </a:r>
              </a:p>
              <a:p>
                <a:r>
                  <a:rPr lang="en-US" dirty="0"/>
                  <a:t>J the loss function</a:t>
                </a: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C9BD3F-5B4B-51C8-F191-3661A5C276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5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3251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B6E673-788C-1E1A-41A2-495EB0DE5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247"/>
            <a:ext cx="10515600" cy="1325563"/>
          </a:xfrm>
        </p:spPr>
        <p:txBody>
          <a:bodyPr/>
          <a:lstStyle/>
          <a:p>
            <a:r>
              <a:rPr lang="en-IN" b="1" dirty="0"/>
              <a:t>Targeted FGSM Example:01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280BC4F-6E32-89B4-F68D-EA7D42936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Dataset: </a:t>
            </a:r>
            <a:r>
              <a:rPr lang="en-IN" b="1" dirty="0"/>
              <a:t>GTSRB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0A2FAAE-23BE-936F-C423-2609E87CC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1749"/>
            <a:ext cx="3051230" cy="35401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367EA8B5-726E-F66D-9731-5F2E17E5B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430" y="4306862"/>
            <a:ext cx="713050" cy="2719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78C0E39F-33B9-1A1E-44B1-CEDEA1DD8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2480" y="2703939"/>
            <a:ext cx="3051230" cy="32803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C76B074D-08AA-27FA-0F46-610320205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8330" y="2703939"/>
            <a:ext cx="3565470" cy="365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98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A5AA6D-786C-F1CF-1B5D-B2998C9E8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247"/>
            <a:ext cx="10515600" cy="1325563"/>
          </a:xfrm>
        </p:spPr>
        <p:txBody>
          <a:bodyPr/>
          <a:lstStyle/>
          <a:p>
            <a:r>
              <a:rPr lang="en-IN" b="1" dirty="0"/>
              <a:t>Example-02 (RGB image) contd.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E941316-B3F4-ECBA-7660-DB9DAA85E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/>
          <a:lstStyle/>
          <a:p>
            <a:r>
              <a:rPr lang="en-IN" dirty="0"/>
              <a:t>Lets understand about top-1 vs. top5 classification: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66D5CF2-F001-40CB-796A-F8970DCBC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06970"/>
            <a:ext cx="10774680" cy="305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074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A5AA6D-786C-F1CF-1B5D-B2998C9E8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247"/>
            <a:ext cx="10515600" cy="1325563"/>
          </a:xfrm>
        </p:spPr>
        <p:txBody>
          <a:bodyPr/>
          <a:lstStyle/>
          <a:p>
            <a:r>
              <a:rPr lang="en-IN" b="1" dirty="0"/>
              <a:t>Adversarial Impact Analysis on Pretrained Models: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E941316-B3F4-ECBA-7660-DB9DAA85E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FGSM Attack: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7D2AFF8-32D3-3A08-DCFB-1BDFE71A3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64499"/>
            <a:ext cx="5065924" cy="37124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11E4364-29FA-384C-FCD7-1729493FD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124" y="2464500"/>
            <a:ext cx="5449676" cy="371246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3DA258E8-3208-758E-FC92-5610FE9C1EBC}"/>
              </a:ext>
            </a:extLst>
          </p:cNvPr>
          <p:cNvCxnSpPr>
            <a:cxnSpLocks/>
          </p:cNvCxnSpPr>
          <p:nvPr/>
        </p:nvCxnSpPr>
        <p:spPr>
          <a:xfrm>
            <a:off x="5904124" y="2464500"/>
            <a:ext cx="0" cy="371246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346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36A1A6-6EF6-3CC5-EBEF-E555AB587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247"/>
            <a:ext cx="10515600" cy="1325563"/>
          </a:xfrm>
        </p:spPr>
        <p:txBody>
          <a:bodyPr/>
          <a:lstStyle/>
          <a:p>
            <a:r>
              <a:rPr lang="en-IN" b="1" dirty="0"/>
              <a:t>Patch Attack: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8DDD839-856A-819C-C228-4E45733AB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It’s a black box attack</a:t>
            </a:r>
          </a:p>
          <a:p>
            <a:r>
              <a:rPr lang="en-US" dirty="0"/>
              <a:t>The strategy is to transform a small portion of the image into a desired form and shape instead of the FGSM's approach of slightly altering some pixels.</a:t>
            </a:r>
          </a:p>
          <a:p>
            <a:endParaRPr lang="en-IN" dirty="0"/>
          </a:p>
        </p:txBody>
      </p:sp>
      <p:pic>
        <p:nvPicPr>
          <p:cNvPr id="2050" name="Picture 2" descr="Adversarial Attacks on Image Classification Models: FGSM and Patch Attacks  and Their Impact | IntechOpen">
            <a:extLst>
              <a:ext uri="{FF2B5EF4-FFF2-40B4-BE49-F238E27FC236}">
                <a16:creationId xmlns:a16="http://schemas.microsoft.com/office/drawing/2014/main" xmlns="" id="{98764BE2-D9FA-8FA0-4044-E7073AC4D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965" y="3576321"/>
            <a:ext cx="7926070" cy="314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12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2A8FEF-AF3B-1A0C-A7CA-38D44B809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247"/>
            <a:ext cx="10515600" cy="1325563"/>
          </a:xfrm>
        </p:spPr>
        <p:txBody>
          <a:bodyPr/>
          <a:lstStyle/>
          <a:p>
            <a:r>
              <a:rPr lang="en-IN" b="1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6E05140-5F13-5057-B848-9D5287E65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47284"/>
            <a:ext cx="10515600" cy="2246555"/>
          </a:xfrm>
        </p:spPr>
        <p:txBody>
          <a:bodyPr>
            <a:normAutofit lnSpcReduction="10000"/>
          </a:bodyPr>
          <a:lstStyle/>
          <a:p>
            <a:r>
              <a:rPr lang="en-IN" dirty="0"/>
              <a:t>CNNs are vulnerable to adversarial perturbations </a:t>
            </a:r>
          </a:p>
          <a:p>
            <a:r>
              <a:rPr lang="en-IN" dirty="0"/>
              <a:t>Due to adversarial attack, it is impossible to distinguish perturbed image from the original image by human eyes</a:t>
            </a:r>
          </a:p>
          <a:p>
            <a:r>
              <a:rPr lang="en-IN" dirty="0"/>
              <a:t>This work also suggests defensive strategy known as defensive distillation, to diminish the impact of adversarial samples.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FE8828A-F942-CA40-B5D5-2922D74AC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599" cy="224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065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A40470-8A8E-8CA9-A8FC-7F35FBD55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467"/>
            <a:ext cx="10515600" cy="1209233"/>
          </a:xfrm>
        </p:spPr>
        <p:txBody>
          <a:bodyPr/>
          <a:lstStyle/>
          <a:p>
            <a:r>
              <a:rPr lang="en-IN" b="1" dirty="0"/>
              <a:t>Patch Attack Examples: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7C97FD5-E9EF-401E-5802-F4063E7BD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22425"/>
            <a:ext cx="4475480" cy="1806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3E6FECE-6423-4D20-DBF6-FF6C7D340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710" y="2956560"/>
            <a:ext cx="4937090" cy="19913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70A9C0D-4DE1-B485-A159-72F8F572D8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4381247"/>
            <a:ext cx="4475480" cy="20906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F9AA5BC-44F5-0A36-CDC3-04702BDD00A2}"/>
              </a:ext>
            </a:extLst>
          </p:cNvPr>
          <p:cNvSpPr txBox="1"/>
          <p:nvPr/>
        </p:nvSpPr>
        <p:spPr>
          <a:xfrm>
            <a:off x="838200" y="1312672"/>
            <a:ext cx="265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Patch Image Size of 32*32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3CF3220-48E7-782C-555C-E15B23C9D24F}"/>
              </a:ext>
            </a:extLst>
          </p:cNvPr>
          <p:cNvSpPr txBox="1"/>
          <p:nvPr/>
        </p:nvSpPr>
        <p:spPr>
          <a:xfrm>
            <a:off x="6416710" y="2587228"/>
            <a:ext cx="265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Patch Image Size of 48*48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7FE93AB-0692-F8B3-BD0C-6E6FF2F0C0F5}"/>
              </a:ext>
            </a:extLst>
          </p:cNvPr>
          <p:cNvSpPr txBox="1"/>
          <p:nvPr/>
        </p:nvSpPr>
        <p:spPr>
          <a:xfrm>
            <a:off x="838200" y="4046213"/>
            <a:ext cx="265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Patch Image Size of 64*64</a:t>
            </a:r>
          </a:p>
        </p:txBody>
      </p:sp>
    </p:spTree>
    <p:extLst>
      <p:ext uri="{BB962C8B-B14F-4D97-AF65-F5344CB8AC3E}">
        <p14:creationId xmlns:p14="http://schemas.microsoft.com/office/powerpoint/2010/main" val="3912932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B6ECFF-C507-A8FC-D56D-9CA0D9BCD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247"/>
            <a:ext cx="10515600" cy="1325563"/>
          </a:xfrm>
        </p:spPr>
        <p:txBody>
          <a:bodyPr/>
          <a:lstStyle/>
          <a:p>
            <a:r>
              <a:rPr lang="en-IN" b="1" dirty="0"/>
              <a:t>Adversarial Impact Analysis on Pretrained Models: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C800867-B137-4745-E817-1A9C20D14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Patch Attack: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AB52842-C48B-C108-F8CA-E441C4A2A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226" y="2814019"/>
            <a:ext cx="5164450" cy="27222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CE387CD-4C23-E62D-0F36-5F2BCCA77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436" y="2814019"/>
            <a:ext cx="5452844" cy="272228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81C95C48-C6C3-6B54-01DA-BCA0A0710E9B}"/>
              </a:ext>
            </a:extLst>
          </p:cNvPr>
          <p:cNvCxnSpPr>
            <a:cxnSpLocks/>
          </p:cNvCxnSpPr>
          <p:nvPr/>
        </p:nvCxnSpPr>
        <p:spPr>
          <a:xfrm>
            <a:off x="6212000" y="2814019"/>
            <a:ext cx="0" cy="27222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42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9F1565-64D9-3E97-A8C5-123F48C9C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247"/>
            <a:ext cx="10515600" cy="1325563"/>
          </a:xfrm>
        </p:spPr>
        <p:txBody>
          <a:bodyPr/>
          <a:lstStyle/>
          <a:p>
            <a:r>
              <a:rPr lang="en-IN" b="1" dirty="0"/>
              <a:t>Defence Against Adversarial Attack: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48F5420-1FEC-E036-B3C6-D08CB8435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Easy solution is: Adversarial Training</a:t>
            </a:r>
          </a:p>
          <a:p>
            <a:endParaRPr lang="en-IN" dirty="0"/>
          </a:p>
          <a:p>
            <a:r>
              <a:rPr lang="en-IN" dirty="0"/>
              <a:t>But feeding all possible adversarial images will be too cumbersome for model &amp; also too much complex</a:t>
            </a:r>
          </a:p>
          <a:p>
            <a:endParaRPr lang="en-IN" dirty="0"/>
          </a:p>
          <a:p>
            <a:r>
              <a:rPr lang="en-IN" dirty="0"/>
              <a:t>Another Solution is: </a:t>
            </a:r>
            <a:r>
              <a:rPr lang="en-IN" b="1" dirty="0"/>
              <a:t>Defensive Distillation</a:t>
            </a:r>
          </a:p>
          <a:p>
            <a:endParaRPr lang="en-IN" dirty="0"/>
          </a:p>
          <a:p>
            <a:r>
              <a:rPr lang="en-IN" dirty="0"/>
              <a:t>This approach uses concept of </a:t>
            </a:r>
            <a:r>
              <a:rPr lang="en-IN" i="1" dirty="0">
                <a:solidFill>
                  <a:schemeClr val="accent6">
                    <a:lumMod val="50000"/>
                  </a:schemeClr>
                </a:solidFill>
              </a:rPr>
              <a:t>Knowledge distillation</a:t>
            </a:r>
            <a:r>
              <a:rPr lang="en-IN" dirty="0"/>
              <a:t> between a </a:t>
            </a:r>
            <a:r>
              <a:rPr lang="en-IN" b="1" dirty="0"/>
              <a:t>Teacher Network </a:t>
            </a:r>
            <a:r>
              <a:rPr lang="en-IN" dirty="0"/>
              <a:t>&amp; </a:t>
            </a:r>
            <a:r>
              <a:rPr lang="en-IN" b="1" dirty="0"/>
              <a:t>Student Network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7881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8A5648-29FD-F6B9-753E-9735ECAE7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247"/>
            <a:ext cx="10515600" cy="1325563"/>
          </a:xfrm>
        </p:spPr>
        <p:txBody>
          <a:bodyPr/>
          <a:lstStyle/>
          <a:p>
            <a:r>
              <a:rPr lang="en-IN" b="1" dirty="0"/>
              <a:t>Defensive Distillation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2C9ED76-8FCD-6E44-BE3C-0719F1A05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430" y="1594384"/>
            <a:ext cx="4650210" cy="4460998"/>
          </a:xfrm>
          <a:prstGeom prst="rect">
            <a:avLst/>
          </a:prstGeom>
        </p:spPr>
      </p:pic>
      <p:pic>
        <p:nvPicPr>
          <p:cNvPr id="3074" name="Picture 2" descr="Want to know how Deep Learning works? Here's a quick guide for everyone.">
            <a:extLst>
              <a:ext uri="{FF2B5EF4-FFF2-40B4-BE49-F238E27FC236}">
                <a16:creationId xmlns:a16="http://schemas.microsoft.com/office/drawing/2014/main" xmlns="" id="{06556266-ACFE-5568-76D9-28AFAA91C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789" y="2194560"/>
            <a:ext cx="4650210" cy="355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xmlns="" id="{E8C1D49D-30BD-A9CC-8F2E-10C227920A5F}"/>
              </a:ext>
            </a:extLst>
          </p:cNvPr>
          <p:cNvSpPr/>
          <p:nvPr/>
        </p:nvSpPr>
        <p:spPr>
          <a:xfrm>
            <a:off x="5628640" y="3657600"/>
            <a:ext cx="1405149" cy="416560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12D2D47-BF95-EC4B-F659-17399DBA8D83}"/>
              </a:ext>
            </a:extLst>
          </p:cNvPr>
          <p:cNvSpPr txBox="1"/>
          <p:nvPr/>
        </p:nvSpPr>
        <p:spPr>
          <a:xfrm>
            <a:off x="7889967" y="5805776"/>
            <a:ext cx="3463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Teacher Model (complex in nature)</a:t>
            </a:r>
          </a:p>
        </p:txBody>
      </p:sp>
    </p:spTree>
    <p:extLst>
      <p:ext uri="{BB962C8B-B14F-4D97-AF65-F5344CB8AC3E}">
        <p14:creationId xmlns:p14="http://schemas.microsoft.com/office/powerpoint/2010/main" val="2306744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D988601-EEF8-53E0-D9BE-34229066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247"/>
            <a:ext cx="10515600" cy="1325563"/>
          </a:xfrm>
        </p:spPr>
        <p:txBody>
          <a:bodyPr/>
          <a:lstStyle/>
          <a:p>
            <a:r>
              <a:rPr lang="en-IN" b="1" dirty="0"/>
              <a:t>Working of Defensive Distillation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01CBBE7-0CD5-7FDC-13D0-36D4D8F2F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370" y="1690688"/>
            <a:ext cx="3061788" cy="25155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D9DEDD2-1D2B-E930-6F8E-64AEEA78C01C}"/>
              </a:ext>
            </a:extLst>
          </p:cNvPr>
          <p:cNvSpPr txBox="1"/>
          <p:nvPr/>
        </p:nvSpPr>
        <p:spPr>
          <a:xfrm>
            <a:off x="1819675" y="4409440"/>
            <a:ext cx="1585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Student Model</a:t>
            </a:r>
          </a:p>
        </p:txBody>
      </p:sp>
      <p:pic>
        <p:nvPicPr>
          <p:cNvPr id="4098" name="Picture 2" descr="Knowledge Distillation : Simplified | by Prakhar Ganesh | Towards Data  Science">
            <a:extLst>
              <a:ext uri="{FF2B5EF4-FFF2-40B4-BE49-F238E27FC236}">
                <a16:creationId xmlns:a16="http://schemas.microsoft.com/office/drawing/2014/main" xmlns="" id="{7D8E6F6C-A04D-0792-3777-341E5F93C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113280"/>
            <a:ext cx="6896735" cy="373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7191357A-6E09-3B6E-67F2-AF06A569F08F}"/>
              </a:ext>
            </a:extLst>
          </p:cNvPr>
          <p:cNvCxnSpPr/>
          <p:nvPr/>
        </p:nvCxnSpPr>
        <p:spPr>
          <a:xfrm>
            <a:off x="4846320" y="1524000"/>
            <a:ext cx="0" cy="493776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8787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96EBE6-90BF-5B88-2E45-D82F9EC02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6166"/>
          </a:xfrm>
        </p:spPr>
        <p:txBody>
          <a:bodyPr/>
          <a:lstStyle/>
          <a:p>
            <a:r>
              <a:rPr lang="en-IN" b="1" dirty="0"/>
              <a:t>Working of Defensive Distillation</a:t>
            </a:r>
            <a:endParaRPr lang="en-IN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448D1BD2-7E8B-B775-6705-477463A19831}"/>
              </a:ext>
            </a:extLst>
          </p:cNvPr>
          <p:cNvGrpSpPr/>
          <p:nvPr/>
        </p:nvGrpSpPr>
        <p:grpSpPr>
          <a:xfrm>
            <a:off x="1728154" y="1841265"/>
            <a:ext cx="1745612" cy="919949"/>
            <a:chOff x="1152023" y="427265"/>
            <a:chExt cx="1745612" cy="919949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xmlns="" id="{186D9CCD-C5B3-2C9D-09F1-4D627EBD9A2A}"/>
                </a:ext>
              </a:extLst>
            </p:cNvPr>
            <p:cNvSpPr/>
            <p:nvPr/>
          </p:nvSpPr>
          <p:spPr>
            <a:xfrm>
              <a:off x="1152023" y="427265"/>
              <a:ext cx="1745612" cy="91994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2" name="Rectangle: Rounded Corners 4">
              <a:extLst>
                <a:ext uri="{FF2B5EF4-FFF2-40B4-BE49-F238E27FC236}">
                  <a16:creationId xmlns:a16="http://schemas.microsoft.com/office/drawing/2014/main" xmlns="" id="{371A1D9E-996F-676F-F61B-CF382C4F1A79}"/>
                </a:ext>
              </a:extLst>
            </p:cNvPr>
            <p:cNvSpPr txBox="1"/>
            <p:nvPr/>
          </p:nvSpPr>
          <p:spPr>
            <a:xfrm>
              <a:off x="1178967" y="454209"/>
              <a:ext cx="1691724" cy="8660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20320" rIns="30480" bIns="2032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600" kern="1200" dirty="0"/>
                <a:t>Teacher Model</a:t>
              </a:r>
            </a:p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600" kern="1200" dirty="0"/>
                <a:t>(can be pretrained)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C5119D41-02FD-B2BF-34C2-BBA83868642C}"/>
              </a:ext>
            </a:extLst>
          </p:cNvPr>
          <p:cNvGrpSpPr/>
          <p:nvPr/>
        </p:nvGrpSpPr>
        <p:grpSpPr>
          <a:xfrm>
            <a:off x="1728154" y="3453169"/>
            <a:ext cx="1745612" cy="919949"/>
            <a:chOff x="1152023" y="427265"/>
            <a:chExt cx="1745612" cy="919949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xmlns="" id="{6DAAB67A-D0C0-B129-4ECC-85E8F2070EF9}"/>
                </a:ext>
              </a:extLst>
            </p:cNvPr>
            <p:cNvSpPr/>
            <p:nvPr/>
          </p:nvSpPr>
          <p:spPr>
            <a:xfrm>
              <a:off x="1152023" y="427265"/>
              <a:ext cx="1745612" cy="91994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5" name="Rectangle: Rounded Corners 4">
              <a:extLst>
                <a:ext uri="{FF2B5EF4-FFF2-40B4-BE49-F238E27FC236}">
                  <a16:creationId xmlns:a16="http://schemas.microsoft.com/office/drawing/2014/main" xmlns="" id="{92166AFE-A326-27BF-CC27-B99FC048BDBE}"/>
                </a:ext>
              </a:extLst>
            </p:cNvPr>
            <p:cNvSpPr txBox="1"/>
            <p:nvPr/>
          </p:nvSpPr>
          <p:spPr>
            <a:xfrm>
              <a:off x="1178967" y="454209"/>
              <a:ext cx="1691724" cy="8660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20320" rIns="30480" bIns="2032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600" dirty="0"/>
                <a:t>Student</a:t>
              </a:r>
              <a:r>
                <a:rPr lang="en-IN" sz="1600" kern="1200" dirty="0"/>
                <a:t> Model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896A0B45-8609-7177-2C81-15F76D24AD23}"/>
              </a:ext>
            </a:extLst>
          </p:cNvPr>
          <p:cNvGrpSpPr/>
          <p:nvPr/>
        </p:nvGrpSpPr>
        <p:grpSpPr>
          <a:xfrm>
            <a:off x="4237674" y="1841265"/>
            <a:ext cx="1745612" cy="919949"/>
            <a:chOff x="1152023" y="427265"/>
            <a:chExt cx="1745612" cy="919949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xmlns="" id="{D7D141F1-15A7-12CA-6EED-101042B5D1BD}"/>
                </a:ext>
              </a:extLst>
            </p:cNvPr>
            <p:cNvSpPr/>
            <p:nvPr/>
          </p:nvSpPr>
          <p:spPr>
            <a:xfrm>
              <a:off x="1152023" y="427265"/>
              <a:ext cx="1745612" cy="91994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8" name="Rectangle: Rounded Corners 4">
              <a:extLst>
                <a:ext uri="{FF2B5EF4-FFF2-40B4-BE49-F238E27FC236}">
                  <a16:creationId xmlns:a16="http://schemas.microsoft.com/office/drawing/2014/main" xmlns="" id="{1870DF23-A8C7-5523-D76F-7D438DD93F9C}"/>
                </a:ext>
              </a:extLst>
            </p:cNvPr>
            <p:cNvSpPr txBox="1"/>
            <p:nvPr/>
          </p:nvSpPr>
          <p:spPr>
            <a:xfrm>
              <a:off x="1178967" y="454209"/>
              <a:ext cx="1691724" cy="8660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20320" rIns="30480" bIns="2032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600" dirty="0"/>
                <a:t>SoftMax</a:t>
              </a:r>
            </a:p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600" kern="1200" dirty="0"/>
                <a:t>(t = T)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8507D883-904A-5C5B-FB10-C20F3FBF411C}"/>
              </a:ext>
            </a:extLst>
          </p:cNvPr>
          <p:cNvGrpSpPr/>
          <p:nvPr/>
        </p:nvGrpSpPr>
        <p:grpSpPr>
          <a:xfrm>
            <a:off x="6800128" y="1814321"/>
            <a:ext cx="1745612" cy="919949"/>
            <a:chOff x="1152023" y="427265"/>
            <a:chExt cx="1745612" cy="919949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D842E475-B3EB-AFE1-EC6F-2A4F64999820}"/>
                </a:ext>
              </a:extLst>
            </p:cNvPr>
            <p:cNvSpPr/>
            <p:nvPr/>
          </p:nvSpPr>
          <p:spPr>
            <a:xfrm>
              <a:off x="1152023" y="427265"/>
              <a:ext cx="1745612" cy="91994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1" name="Rectangle: Rounded Corners 4">
              <a:extLst>
                <a:ext uri="{FF2B5EF4-FFF2-40B4-BE49-F238E27FC236}">
                  <a16:creationId xmlns:a16="http://schemas.microsoft.com/office/drawing/2014/main" xmlns="" id="{DCE0A8B6-CA8B-A76F-4BF5-72EAB48BF7C5}"/>
                </a:ext>
              </a:extLst>
            </p:cNvPr>
            <p:cNvSpPr txBox="1"/>
            <p:nvPr/>
          </p:nvSpPr>
          <p:spPr>
            <a:xfrm>
              <a:off x="1178967" y="454209"/>
              <a:ext cx="1691724" cy="8660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20320" rIns="30480" bIns="2032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600" kern="1200" dirty="0"/>
                <a:t>Soft Labels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56DD69ED-18A2-B65D-2B9B-8A15D1E60649}"/>
              </a:ext>
            </a:extLst>
          </p:cNvPr>
          <p:cNvGrpSpPr/>
          <p:nvPr/>
        </p:nvGrpSpPr>
        <p:grpSpPr>
          <a:xfrm>
            <a:off x="6800128" y="3453169"/>
            <a:ext cx="1745612" cy="919949"/>
            <a:chOff x="1152023" y="427265"/>
            <a:chExt cx="1745612" cy="919949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8A61DB40-BB04-3456-87CA-0D5F15E8E33A}"/>
                </a:ext>
              </a:extLst>
            </p:cNvPr>
            <p:cNvSpPr/>
            <p:nvPr/>
          </p:nvSpPr>
          <p:spPr>
            <a:xfrm>
              <a:off x="1152023" y="427265"/>
              <a:ext cx="1745612" cy="91994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4" name="Rectangle: Rounded Corners 4">
              <a:extLst>
                <a:ext uri="{FF2B5EF4-FFF2-40B4-BE49-F238E27FC236}">
                  <a16:creationId xmlns:a16="http://schemas.microsoft.com/office/drawing/2014/main" xmlns="" id="{06069C48-B033-A97D-A89D-146076AE34C9}"/>
                </a:ext>
              </a:extLst>
            </p:cNvPr>
            <p:cNvSpPr txBox="1"/>
            <p:nvPr/>
          </p:nvSpPr>
          <p:spPr>
            <a:xfrm>
              <a:off x="1178967" y="454209"/>
              <a:ext cx="1691724" cy="8660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20320" rIns="30480" bIns="2032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600" kern="1200" dirty="0"/>
                <a:t>Soft Predictions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13A472A5-93F7-C496-9E8E-6562B617A491}"/>
              </a:ext>
            </a:extLst>
          </p:cNvPr>
          <p:cNvGrpSpPr/>
          <p:nvPr/>
        </p:nvGrpSpPr>
        <p:grpSpPr>
          <a:xfrm>
            <a:off x="4291562" y="3453169"/>
            <a:ext cx="1745612" cy="919949"/>
            <a:chOff x="1152023" y="427265"/>
            <a:chExt cx="1745612" cy="919949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xmlns="" id="{7A255E35-792A-E485-46EA-3B1A997DAEB2}"/>
                </a:ext>
              </a:extLst>
            </p:cNvPr>
            <p:cNvSpPr/>
            <p:nvPr/>
          </p:nvSpPr>
          <p:spPr>
            <a:xfrm>
              <a:off x="1152023" y="427265"/>
              <a:ext cx="1745612" cy="91994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7" name="Rectangle: Rounded Corners 4">
              <a:extLst>
                <a:ext uri="{FF2B5EF4-FFF2-40B4-BE49-F238E27FC236}">
                  <a16:creationId xmlns:a16="http://schemas.microsoft.com/office/drawing/2014/main" xmlns="" id="{26F9348A-B27A-0025-5B1F-808609B235FA}"/>
                </a:ext>
              </a:extLst>
            </p:cNvPr>
            <p:cNvSpPr txBox="1"/>
            <p:nvPr/>
          </p:nvSpPr>
          <p:spPr>
            <a:xfrm>
              <a:off x="1178967" y="454209"/>
              <a:ext cx="1691724" cy="8660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20320" rIns="30480" bIns="2032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600" dirty="0"/>
                <a:t>SoftMax</a:t>
              </a:r>
            </a:p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600" kern="1200" dirty="0"/>
                <a:t>(t = T)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D22DD786-999E-4A58-3295-586B0E752CF3}"/>
              </a:ext>
            </a:extLst>
          </p:cNvPr>
          <p:cNvGrpSpPr/>
          <p:nvPr/>
        </p:nvGrpSpPr>
        <p:grpSpPr>
          <a:xfrm>
            <a:off x="9564096" y="2615789"/>
            <a:ext cx="1926864" cy="1103022"/>
            <a:chOff x="1152023" y="427265"/>
            <a:chExt cx="1745612" cy="919949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xmlns="" id="{0A68B165-6A4D-BC4B-5FA5-613A6120337E}"/>
                </a:ext>
              </a:extLst>
            </p:cNvPr>
            <p:cNvSpPr/>
            <p:nvPr/>
          </p:nvSpPr>
          <p:spPr>
            <a:xfrm>
              <a:off x="1152023" y="427265"/>
              <a:ext cx="1745612" cy="91994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50" name="Rectangle: Rounded Corners 4">
              <a:extLst>
                <a:ext uri="{FF2B5EF4-FFF2-40B4-BE49-F238E27FC236}">
                  <a16:creationId xmlns:a16="http://schemas.microsoft.com/office/drawing/2014/main" xmlns="" id="{F0A05CC6-209C-E558-2A1C-E552112617A5}"/>
                </a:ext>
              </a:extLst>
            </p:cNvPr>
            <p:cNvSpPr txBox="1"/>
            <p:nvPr/>
          </p:nvSpPr>
          <p:spPr>
            <a:xfrm>
              <a:off x="1178967" y="454209"/>
              <a:ext cx="1691724" cy="8660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20320" rIns="30480" bIns="2032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600" dirty="0"/>
                <a:t>Distillation Loss</a:t>
              </a:r>
            </a:p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600" kern="1200" dirty="0"/>
                <a:t>(can be Cross Entropy / KL Divergence)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C31653EB-0295-5035-4A77-35A748DFF0E1}"/>
              </a:ext>
            </a:extLst>
          </p:cNvPr>
          <p:cNvGrpSpPr/>
          <p:nvPr/>
        </p:nvGrpSpPr>
        <p:grpSpPr>
          <a:xfrm>
            <a:off x="4323445" y="4583704"/>
            <a:ext cx="1745612" cy="919949"/>
            <a:chOff x="1152023" y="427265"/>
            <a:chExt cx="1745612" cy="919949"/>
          </a:xfrm>
          <a:solidFill>
            <a:schemeClr val="accent4">
              <a:lumMod val="75000"/>
            </a:schemeClr>
          </a:solidFill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xmlns="" id="{E1A81804-15E1-D700-9859-E537AB740868}"/>
                </a:ext>
              </a:extLst>
            </p:cNvPr>
            <p:cNvSpPr/>
            <p:nvPr/>
          </p:nvSpPr>
          <p:spPr>
            <a:xfrm>
              <a:off x="1152023" y="427265"/>
              <a:ext cx="1745612" cy="919949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53" name="Rectangle: Rounded Corners 4">
              <a:extLst>
                <a:ext uri="{FF2B5EF4-FFF2-40B4-BE49-F238E27FC236}">
                  <a16:creationId xmlns:a16="http://schemas.microsoft.com/office/drawing/2014/main" xmlns="" id="{59622F24-81DF-846B-4FC7-C75DB6D4235B}"/>
                </a:ext>
              </a:extLst>
            </p:cNvPr>
            <p:cNvSpPr txBox="1"/>
            <p:nvPr/>
          </p:nvSpPr>
          <p:spPr>
            <a:xfrm>
              <a:off x="1178967" y="454209"/>
              <a:ext cx="1691724" cy="86606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20320" rIns="30480" bIns="2032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600" dirty="0"/>
                <a:t>SoftMax</a:t>
              </a:r>
            </a:p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600" kern="1200" dirty="0"/>
                <a:t>(t = 1)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928AFA7-1579-1FB0-3730-A35439E2E087}"/>
              </a:ext>
            </a:extLst>
          </p:cNvPr>
          <p:cNvGrpSpPr/>
          <p:nvPr/>
        </p:nvGrpSpPr>
        <p:grpSpPr>
          <a:xfrm>
            <a:off x="6801082" y="4583704"/>
            <a:ext cx="1745612" cy="919949"/>
            <a:chOff x="1152023" y="427265"/>
            <a:chExt cx="1745612" cy="919949"/>
          </a:xfrm>
          <a:solidFill>
            <a:schemeClr val="accent4">
              <a:lumMod val="75000"/>
            </a:schemeClr>
          </a:solidFill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xmlns="" id="{960E87E2-E9A3-4386-3F29-D179B17FBE41}"/>
                </a:ext>
              </a:extLst>
            </p:cNvPr>
            <p:cNvSpPr/>
            <p:nvPr/>
          </p:nvSpPr>
          <p:spPr>
            <a:xfrm>
              <a:off x="1152023" y="427265"/>
              <a:ext cx="1745612" cy="919949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56" name="Rectangle: Rounded Corners 4">
              <a:extLst>
                <a:ext uri="{FF2B5EF4-FFF2-40B4-BE49-F238E27FC236}">
                  <a16:creationId xmlns:a16="http://schemas.microsoft.com/office/drawing/2014/main" xmlns="" id="{D9D7F682-3D8B-CD03-8714-F6FB35F27ADA}"/>
                </a:ext>
              </a:extLst>
            </p:cNvPr>
            <p:cNvSpPr txBox="1"/>
            <p:nvPr/>
          </p:nvSpPr>
          <p:spPr>
            <a:xfrm>
              <a:off x="1178967" y="454209"/>
              <a:ext cx="1691724" cy="86606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20320" rIns="30480" bIns="2032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600" kern="1200" dirty="0"/>
                <a:t>Soft Predictions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CCF8D21-5B3F-B881-BE0F-98586B27B8B3}"/>
              </a:ext>
            </a:extLst>
          </p:cNvPr>
          <p:cNvGrpSpPr/>
          <p:nvPr/>
        </p:nvGrpSpPr>
        <p:grpSpPr>
          <a:xfrm>
            <a:off x="6828026" y="5817361"/>
            <a:ext cx="1745612" cy="919949"/>
            <a:chOff x="1152023" y="427265"/>
            <a:chExt cx="1745612" cy="919949"/>
          </a:xfrm>
          <a:solidFill>
            <a:schemeClr val="accent4">
              <a:lumMod val="75000"/>
            </a:schemeClr>
          </a:solidFill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xmlns="" id="{FD0B63BF-FB44-6366-D095-84DD787D80AE}"/>
                </a:ext>
              </a:extLst>
            </p:cNvPr>
            <p:cNvSpPr/>
            <p:nvPr/>
          </p:nvSpPr>
          <p:spPr>
            <a:xfrm>
              <a:off x="1152023" y="427265"/>
              <a:ext cx="1745612" cy="919949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59" name="Rectangle: Rounded Corners 4">
              <a:extLst>
                <a:ext uri="{FF2B5EF4-FFF2-40B4-BE49-F238E27FC236}">
                  <a16:creationId xmlns:a16="http://schemas.microsoft.com/office/drawing/2014/main" xmlns="" id="{0DA639FC-7FB9-AEB4-100C-CC4F7A397908}"/>
                </a:ext>
              </a:extLst>
            </p:cNvPr>
            <p:cNvSpPr txBox="1"/>
            <p:nvPr/>
          </p:nvSpPr>
          <p:spPr>
            <a:xfrm>
              <a:off x="1178967" y="454209"/>
              <a:ext cx="1691724" cy="86606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20320" rIns="30480" bIns="2032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600" kern="1200" dirty="0"/>
                <a:t>Soft Labels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8F27486D-2F9F-3FD5-4AEF-D71396418D20}"/>
              </a:ext>
            </a:extLst>
          </p:cNvPr>
          <p:cNvGrpSpPr/>
          <p:nvPr/>
        </p:nvGrpSpPr>
        <p:grpSpPr>
          <a:xfrm>
            <a:off x="9447256" y="5205282"/>
            <a:ext cx="2160544" cy="919949"/>
            <a:chOff x="1175504" y="492409"/>
            <a:chExt cx="1745612" cy="919949"/>
          </a:xfrm>
          <a:solidFill>
            <a:schemeClr val="accent4">
              <a:lumMod val="75000"/>
            </a:schemeClr>
          </a:solidFill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xmlns="" id="{9C272612-6F7B-8AEA-892C-40D304D684A8}"/>
                </a:ext>
              </a:extLst>
            </p:cNvPr>
            <p:cNvSpPr/>
            <p:nvPr/>
          </p:nvSpPr>
          <p:spPr>
            <a:xfrm>
              <a:off x="1175504" y="492409"/>
              <a:ext cx="1745612" cy="919949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62" name="Rectangle: Rounded Corners 4">
              <a:extLst>
                <a:ext uri="{FF2B5EF4-FFF2-40B4-BE49-F238E27FC236}">
                  <a16:creationId xmlns:a16="http://schemas.microsoft.com/office/drawing/2014/main" xmlns="" id="{8792503C-A62B-5C8D-6A85-BD8C3B7BFBB6}"/>
                </a:ext>
              </a:extLst>
            </p:cNvPr>
            <p:cNvSpPr txBox="1"/>
            <p:nvPr/>
          </p:nvSpPr>
          <p:spPr>
            <a:xfrm>
              <a:off x="1229392" y="725896"/>
              <a:ext cx="1691724" cy="68646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20320" rIns="30480" bIns="20320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1400" dirty="0"/>
                <a:t>Student Loss</a:t>
              </a:r>
            </a:p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1400" kern="1200" dirty="0"/>
                <a:t>(can be Cross Entropy / KL Divergence)</a:t>
              </a:r>
            </a:p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1600" kern="1200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9EAD995D-BC38-657B-DACF-2B9AAD7F6F75}"/>
              </a:ext>
            </a:extLst>
          </p:cNvPr>
          <p:cNvGrpSpPr/>
          <p:nvPr/>
        </p:nvGrpSpPr>
        <p:grpSpPr>
          <a:xfrm>
            <a:off x="99840" y="2444589"/>
            <a:ext cx="1299933" cy="1366327"/>
            <a:chOff x="1152023" y="427265"/>
            <a:chExt cx="1745612" cy="919949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xmlns="" id="{30F3963B-80B2-F8D8-2DDA-B0907A0FC34E}"/>
                </a:ext>
              </a:extLst>
            </p:cNvPr>
            <p:cNvSpPr/>
            <p:nvPr/>
          </p:nvSpPr>
          <p:spPr>
            <a:xfrm>
              <a:off x="1152023" y="427265"/>
              <a:ext cx="1745612" cy="919949"/>
            </a:xfrm>
            <a:prstGeom prst="roundRect">
              <a:avLst>
                <a:gd name="adj" fmla="val 10000"/>
              </a:avLst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65" name="Rectangle: Rounded Corners 4">
              <a:extLst>
                <a:ext uri="{FF2B5EF4-FFF2-40B4-BE49-F238E27FC236}">
                  <a16:creationId xmlns:a16="http://schemas.microsoft.com/office/drawing/2014/main" xmlns="" id="{425DEB0A-C353-FEDA-C06D-334CAB93871E}"/>
                </a:ext>
              </a:extLst>
            </p:cNvPr>
            <p:cNvSpPr txBox="1"/>
            <p:nvPr/>
          </p:nvSpPr>
          <p:spPr>
            <a:xfrm>
              <a:off x="1178967" y="454209"/>
              <a:ext cx="1691725" cy="86606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20320" rIns="30480" bIns="2032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600" dirty="0"/>
                <a:t>Image Set</a:t>
              </a:r>
              <a:endParaRPr lang="en-IN" sz="1600" kern="1200" dirty="0"/>
            </a:p>
          </p:txBody>
        </p:sp>
      </p:grp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xmlns="" id="{8994D21E-19DE-C88A-C482-3468BFA7A454}"/>
              </a:ext>
            </a:extLst>
          </p:cNvPr>
          <p:cNvCxnSpPr>
            <a:cxnSpLocks/>
          </p:cNvCxnSpPr>
          <p:nvPr/>
        </p:nvCxnSpPr>
        <p:spPr>
          <a:xfrm flipV="1">
            <a:off x="1399773" y="2396471"/>
            <a:ext cx="301437" cy="770829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xmlns="" id="{16029330-8CF2-91ED-3021-FA087AF8FAAB}"/>
              </a:ext>
            </a:extLst>
          </p:cNvPr>
          <p:cNvCxnSpPr>
            <a:cxnSpLocks/>
          </p:cNvCxnSpPr>
          <p:nvPr/>
        </p:nvCxnSpPr>
        <p:spPr>
          <a:xfrm>
            <a:off x="1407824" y="3167300"/>
            <a:ext cx="303104" cy="929487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xmlns="" id="{F166FF8B-3474-1A08-01F8-FA32F83F883E}"/>
              </a:ext>
            </a:extLst>
          </p:cNvPr>
          <p:cNvCxnSpPr>
            <a:cxnSpLocks/>
            <a:stCxn id="32" idx="3"/>
            <a:endCxn id="38" idx="1"/>
          </p:cNvCxnSpPr>
          <p:nvPr/>
        </p:nvCxnSpPr>
        <p:spPr>
          <a:xfrm>
            <a:off x="3446822" y="2301240"/>
            <a:ext cx="817796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xmlns="" id="{4BF341A9-187F-DEBF-5FDF-32F6555CA9DA}"/>
              </a:ext>
            </a:extLst>
          </p:cNvPr>
          <p:cNvCxnSpPr>
            <a:cxnSpLocks/>
          </p:cNvCxnSpPr>
          <p:nvPr/>
        </p:nvCxnSpPr>
        <p:spPr>
          <a:xfrm>
            <a:off x="5983286" y="2301239"/>
            <a:ext cx="817796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xmlns="" id="{29754D34-13A6-FFDB-471C-30D1FE3DE7B9}"/>
              </a:ext>
            </a:extLst>
          </p:cNvPr>
          <p:cNvCxnSpPr>
            <a:cxnSpLocks/>
          </p:cNvCxnSpPr>
          <p:nvPr/>
        </p:nvCxnSpPr>
        <p:spPr>
          <a:xfrm>
            <a:off x="3473766" y="3888974"/>
            <a:ext cx="817796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xmlns="" id="{003BF759-5F21-A980-E9FA-B553E29A58DD}"/>
              </a:ext>
            </a:extLst>
          </p:cNvPr>
          <p:cNvCxnSpPr>
            <a:cxnSpLocks/>
          </p:cNvCxnSpPr>
          <p:nvPr/>
        </p:nvCxnSpPr>
        <p:spPr>
          <a:xfrm>
            <a:off x="6010230" y="3913143"/>
            <a:ext cx="817796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xmlns="" id="{19D36239-39ED-8A15-9115-7489E96A6A59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6042113" y="5043679"/>
            <a:ext cx="78591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xmlns="" id="{D8A36011-851B-C121-33F7-93E541E1A9B6}"/>
              </a:ext>
            </a:extLst>
          </p:cNvPr>
          <p:cNvCxnSpPr>
            <a:stCxn id="40" idx="3"/>
            <a:endCxn id="49" idx="0"/>
          </p:cNvCxnSpPr>
          <p:nvPr/>
        </p:nvCxnSpPr>
        <p:spPr>
          <a:xfrm>
            <a:off x="8545740" y="2274296"/>
            <a:ext cx="1981788" cy="341493"/>
          </a:xfrm>
          <a:prstGeom prst="bentConnector2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xmlns="" id="{601FF99E-BFA0-A9F8-285E-853BEEEC3BF5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8518796" y="3718811"/>
            <a:ext cx="2008732" cy="221845"/>
          </a:xfrm>
          <a:prstGeom prst="bentConnector2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xmlns="" id="{AB055F8B-FCCE-57F3-26F1-D3D116FB8A60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8537008" y="5050068"/>
            <a:ext cx="1990520" cy="155214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xmlns="" id="{5455E89D-9061-BFC3-A762-916E50571A11}"/>
              </a:ext>
            </a:extLst>
          </p:cNvPr>
          <p:cNvCxnSpPr>
            <a:cxnSpLocks/>
            <a:endCxn id="62" idx="2"/>
          </p:cNvCxnSpPr>
          <p:nvPr/>
        </p:nvCxnSpPr>
        <p:spPr>
          <a:xfrm flipV="1">
            <a:off x="8573638" y="6125231"/>
            <a:ext cx="1987239" cy="189463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xmlns="" id="{BC016D6B-0F71-7544-03F1-7F34AB155FBD}"/>
              </a:ext>
            </a:extLst>
          </p:cNvPr>
          <p:cNvCxnSpPr>
            <a:cxnSpLocks/>
          </p:cNvCxnSpPr>
          <p:nvPr/>
        </p:nvCxnSpPr>
        <p:spPr>
          <a:xfrm>
            <a:off x="2583168" y="4383689"/>
            <a:ext cx="1781196" cy="679791"/>
          </a:xfrm>
          <a:prstGeom prst="bentConnector3">
            <a:avLst>
              <a:gd name="adj1" fmla="val 37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xmlns="" id="{33B9B74F-D56F-465E-C96A-2CA9BB6EB8AC}"/>
                  </a:ext>
                </a:extLst>
              </p:cNvPr>
              <p:cNvSpPr txBox="1"/>
              <p:nvPr/>
            </p:nvSpPr>
            <p:spPr>
              <a:xfrm>
                <a:off x="222790" y="6174213"/>
                <a:ext cx="54261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Loss</a:t>
                </a:r>
                <a:r>
                  <a:rPr lang="en-IN" b="1" dirty="0"/>
                  <a:t> = </a:t>
                </a:r>
                <a14:m>
                  <m:oMath xmlns:m="http://schemas.openxmlformats.org/officeDocument/2006/math">
                    <m:r>
                      <a:rPr lang="en-I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en-I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I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𝑺𝒕𝒖𝒅𝒆𝒏𝒕</m:t>
                    </m:r>
                    <m:r>
                      <a:rPr lang="en-I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𝑳𝒐𝒔𝒔</m:t>
                    </m:r>
                    <m:r>
                      <a:rPr lang="en-I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</m:t>
                    </m:r>
                    <m:r>
                      <a:rPr lang="en-I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I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I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IN" b="1" dirty="0"/>
                  <a:t>) </a:t>
                </a:r>
                <a:r>
                  <a:rPr lang="en-IN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* Distillation Loss</a:t>
                </a: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33B9B74F-D56F-465E-C96A-2CA9BB6EB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790" y="6174213"/>
                <a:ext cx="5426170" cy="369332"/>
              </a:xfrm>
              <a:prstGeom prst="rect">
                <a:avLst/>
              </a:prstGeom>
              <a:blipFill>
                <a:blip r:embed="rId2"/>
                <a:stretch>
                  <a:fillRect l="-1011" t="-13333" r="-225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Rectangle 109">
            <a:extLst>
              <a:ext uri="{FF2B5EF4-FFF2-40B4-BE49-F238E27FC236}">
                <a16:creationId xmlns:a16="http://schemas.microsoft.com/office/drawing/2014/main" xmlns="" id="{A221E95A-B184-44BF-2428-D9B8AD3B6BA4}"/>
              </a:ext>
            </a:extLst>
          </p:cNvPr>
          <p:cNvSpPr/>
          <p:nvPr/>
        </p:nvSpPr>
        <p:spPr>
          <a:xfrm>
            <a:off x="222790" y="6147269"/>
            <a:ext cx="5426170" cy="41831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xmlns="" id="{BBCF712E-B6D4-0800-BC01-509EB028B2BC}"/>
              </a:ext>
            </a:extLst>
          </p:cNvPr>
          <p:cNvSpPr txBox="1"/>
          <p:nvPr/>
        </p:nvSpPr>
        <p:spPr>
          <a:xfrm>
            <a:off x="2664024" y="4834264"/>
            <a:ext cx="1533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final layer logit values</a:t>
            </a:r>
          </a:p>
        </p:txBody>
      </p:sp>
    </p:spTree>
    <p:extLst>
      <p:ext uri="{BB962C8B-B14F-4D97-AF65-F5344CB8AC3E}">
        <p14:creationId xmlns:p14="http://schemas.microsoft.com/office/powerpoint/2010/main" val="3733753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B7516A-62BA-06C5-F0CD-8D8BD2565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247"/>
            <a:ext cx="10515600" cy="1325563"/>
          </a:xfrm>
        </p:spPr>
        <p:txBody>
          <a:bodyPr/>
          <a:lstStyle/>
          <a:p>
            <a:r>
              <a:rPr lang="en-IN" b="1" dirty="0"/>
              <a:t>Results Obtained After Defence Strategy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14C1E44-8F5B-0B45-4F60-5B5165545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658360" cy="42440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D86B659-E4EE-C28A-9A5A-79EADA94D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0" y="1690688"/>
            <a:ext cx="4968240" cy="42120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74E1359-9877-6191-A770-E2CFBC5A72C8}"/>
              </a:ext>
            </a:extLst>
          </p:cNvPr>
          <p:cNvSpPr txBox="1"/>
          <p:nvPr/>
        </p:nvSpPr>
        <p:spPr>
          <a:xfrm>
            <a:off x="2597600" y="6123543"/>
            <a:ext cx="168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Before Defence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FD2EE28-F787-C434-D038-8274E0011F54}"/>
              </a:ext>
            </a:extLst>
          </p:cNvPr>
          <p:cNvSpPr txBox="1"/>
          <p:nvPr/>
        </p:nvSpPr>
        <p:spPr>
          <a:xfrm>
            <a:off x="8592000" y="6123543"/>
            <a:ext cx="168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After Defence</a:t>
            </a:r>
          </a:p>
        </p:txBody>
      </p:sp>
    </p:spTree>
    <p:extLst>
      <p:ext uri="{BB962C8B-B14F-4D97-AF65-F5344CB8AC3E}">
        <p14:creationId xmlns:p14="http://schemas.microsoft.com/office/powerpoint/2010/main" val="226679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6C25D5-6AB5-D19A-A724-4FEEB6FBD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247"/>
            <a:ext cx="10515600" cy="1325563"/>
          </a:xfrm>
        </p:spPr>
        <p:txBody>
          <a:bodyPr/>
          <a:lstStyle/>
          <a:p>
            <a:r>
              <a:rPr lang="en-IN" b="1" dirty="0"/>
              <a:t>Advantage of Defensive Distillation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C3D0612-9518-23B5-8DD8-A752B0EA9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3759"/>
            <a:ext cx="10515600" cy="4033203"/>
          </a:xfrm>
        </p:spPr>
        <p:txBody>
          <a:bodyPr/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Defensive Distillation smooths the model’s decision surface in adversarial directions exploited by the adversary.</a:t>
            </a:r>
          </a:p>
          <a:p>
            <a:endParaRPr lang="en-US" dirty="0">
              <a:solidFill>
                <a:srgbClr val="101010"/>
              </a:solidFill>
              <a:latin typeface="IBM Plex Sans Devanagari"/>
            </a:endParaRPr>
          </a:p>
          <a:p>
            <a:r>
              <a:rPr lang="en-IN" dirty="0"/>
              <a:t>This </a:t>
            </a:r>
            <a:r>
              <a:rPr lang="en-US" b="0" i="0" dirty="0">
                <a:solidFill>
                  <a:srgbClr val="101010"/>
                </a:solidFill>
                <a:effectLst/>
                <a:latin typeface="IBM Plex Sans Devanagari"/>
              </a:rPr>
              <a:t>approach is more dynamic and requires less human intervention</a:t>
            </a:r>
          </a:p>
          <a:p>
            <a:pPr marL="0" indent="0">
              <a:buNone/>
            </a:pPr>
            <a:endParaRPr lang="en-US" dirty="0">
              <a:solidFill>
                <a:srgbClr val="111111"/>
              </a:solidFill>
              <a:latin typeface="-apple-system"/>
            </a:endParaRPr>
          </a:p>
          <a:p>
            <a:r>
              <a:rPr lang="en-US" b="0" i="0" dirty="0">
                <a:solidFill>
                  <a:srgbClr val="101010"/>
                </a:solidFill>
                <a:effectLst/>
                <a:latin typeface="IBM Plex Sans Devanagari"/>
              </a:rPr>
              <a:t>Distillation approach is adaptable to unknown threats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0439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30299E1-7DCE-26AE-6903-3FDBDE513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247"/>
            <a:ext cx="10515600" cy="1325563"/>
          </a:xfrm>
        </p:spPr>
        <p:txBody>
          <a:bodyPr/>
          <a:lstStyle/>
          <a:p>
            <a:r>
              <a:rPr lang="en-IN" b="1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9E13ACA-3228-9457-B3AC-E5F24C0AD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Discussed about White-Box and Black-Box attacks on image classifiers</a:t>
            </a:r>
          </a:p>
          <a:p>
            <a:r>
              <a:rPr lang="en-IN" dirty="0"/>
              <a:t>Impact analysis on pretrained models</a:t>
            </a:r>
          </a:p>
          <a:p>
            <a:r>
              <a:rPr lang="en-IN" dirty="0"/>
              <a:t>Defence against FGSM attack</a:t>
            </a:r>
          </a:p>
          <a:p>
            <a:r>
              <a:rPr lang="en-IN" dirty="0"/>
              <a:t>Any autonomous detection system which uses Neural Network is vulnerable to this attack.</a:t>
            </a:r>
          </a:p>
          <a:p>
            <a:endParaRPr lang="en-IN" dirty="0"/>
          </a:p>
          <a:p>
            <a:r>
              <a:rPr lang="en-IN" dirty="0"/>
              <a:t>There is one more severe attack: </a:t>
            </a:r>
            <a:r>
              <a:rPr lang="en-IN" b="1" dirty="0" err="1"/>
              <a:t>Carlini</a:t>
            </a:r>
            <a:r>
              <a:rPr lang="en-IN" b="1" dirty="0"/>
              <a:t> and Wagner’s adversarial attack</a:t>
            </a:r>
            <a:r>
              <a:rPr lang="en-IN" dirty="0"/>
              <a:t> (aka </a:t>
            </a:r>
            <a:r>
              <a:rPr lang="en-IN" b="1" dirty="0">
                <a:solidFill>
                  <a:srgbClr val="FF0000"/>
                </a:solidFill>
              </a:rPr>
              <a:t>CW attack</a:t>
            </a:r>
            <a:r>
              <a:rPr lang="en-IN" dirty="0"/>
              <a:t>)</a:t>
            </a:r>
          </a:p>
          <a:p>
            <a:r>
              <a:rPr lang="en-IN" dirty="0"/>
              <a:t>Unfortunately, till now there is </a:t>
            </a:r>
            <a:r>
              <a:rPr lang="en-IN" b="1" dirty="0"/>
              <a:t>no defence</a:t>
            </a:r>
            <a:r>
              <a:rPr lang="en-IN" dirty="0"/>
              <a:t> for that attack!!</a:t>
            </a:r>
          </a:p>
        </p:txBody>
      </p:sp>
    </p:spTree>
    <p:extLst>
      <p:ext uri="{BB962C8B-B14F-4D97-AF65-F5344CB8AC3E}">
        <p14:creationId xmlns:p14="http://schemas.microsoft.com/office/powerpoint/2010/main" val="3808318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E954C4-DEFA-9D47-A4FF-5A33E3C88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Future Scope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2A3A40C-DA56-56E2-FF12-3D0703B94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6348" y="1444751"/>
            <a:ext cx="4504372" cy="548100"/>
          </a:xfrm>
        </p:spPr>
        <p:txBody>
          <a:bodyPr/>
          <a:lstStyle/>
          <a:p>
            <a:r>
              <a:rPr lang="en-IN" b="0" dirty="0"/>
              <a:t>Speech Synthesising based Attack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E88E76B-E3BB-56D3-DDC9-7E0B4ED3A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440" y="1992851"/>
            <a:ext cx="8778240" cy="461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21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AF2EA1-F785-D15C-6A7D-46B7624CD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247"/>
            <a:ext cx="10515600" cy="1325563"/>
          </a:xfrm>
        </p:spPr>
        <p:txBody>
          <a:bodyPr/>
          <a:lstStyle/>
          <a:p>
            <a:r>
              <a:rPr lang="en-IN" b="1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A22209B-FEA5-9A6F-39F7-983FE3E4E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Introduction to CNN</a:t>
            </a:r>
          </a:p>
          <a:p>
            <a:r>
              <a:rPr lang="en-IN" dirty="0"/>
              <a:t>Example of Adversarial Images</a:t>
            </a:r>
          </a:p>
          <a:p>
            <a:r>
              <a:rPr lang="en-IN" dirty="0"/>
              <a:t>Introduction to FGSM</a:t>
            </a:r>
          </a:p>
          <a:p>
            <a:r>
              <a:rPr lang="en-IN" dirty="0"/>
              <a:t>Targeted and Non-targeted Attack</a:t>
            </a:r>
          </a:p>
          <a:p>
            <a:r>
              <a:rPr lang="en-IN" dirty="0"/>
              <a:t>Introduction to Black-Box attack</a:t>
            </a:r>
          </a:p>
          <a:p>
            <a:r>
              <a:rPr lang="en-IN" dirty="0"/>
              <a:t>Example of Patch Attack</a:t>
            </a:r>
          </a:p>
          <a:p>
            <a:r>
              <a:rPr lang="en-IN" dirty="0"/>
              <a:t>Impact on Transfer Learning</a:t>
            </a:r>
          </a:p>
          <a:p>
            <a:r>
              <a:rPr lang="en-IN" dirty="0"/>
              <a:t>Defence against Adversarial Attack</a:t>
            </a:r>
          </a:p>
          <a:p>
            <a:r>
              <a:rPr lang="en-IN" dirty="0"/>
              <a:t>Future Scope</a:t>
            </a:r>
          </a:p>
          <a:p>
            <a:endParaRPr lang="en-IN" dirty="0"/>
          </a:p>
        </p:txBody>
      </p:sp>
      <p:pic>
        <p:nvPicPr>
          <p:cNvPr id="1026" name="Picture 2" descr="Welcome to the Adversarial Robustness Toolbox — Adversarial Robustness  Toolbox 1.16.0 documentation">
            <a:extLst>
              <a:ext uri="{FF2B5EF4-FFF2-40B4-BE49-F238E27FC236}">
                <a16:creationId xmlns:a16="http://schemas.microsoft.com/office/drawing/2014/main" xmlns="" id="{8604979E-92D3-4959-D88C-91980D39C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100" y="1191261"/>
            <a:ext cx="5234940" cy="5049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6821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o Write A Thank You Note In Five Easy Steps">
            <a:extLst>
              <a:ext uri="{FF2B5EF4-FFF2-40B4-BE49-F238E27FC236}">
                <a16:creationId xmlns:a16="http://schemas.microsoft.com/office/drawing/2014/main" xmlns="" id="{F7819FB8-259F-C4EB-9EFC-40EF6FBD0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480" y="1148398"/>
            <a:ext cx="9753600" cy="549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185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47545C-192B-61C3-D719-ABFADCAF9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247"/>
            <a:ext cx="10515600" cy="1325563"/>
          </a:xfrm>
        </p:spPr>
        <p:txBody>
          <a:bodyPr/>
          <a:lstStyle/>
          <a:p>
            <a:r>
              <a:rPr lang="en-IN" b="1" dirty="0"/>
              <a:t>CNN: widely used!</a:t>
            </a:r>
          </a:p>
        </p:txBody>
      </p:sp>
      <p:pic>
        <p:nvPicPr>
          <p:cNvPr id="1026" name="Picture 2" descr="Brain Image Classification Using the Hybrid CNN Architecture | SpringerLink">
            <a:extLst>
              <a:ext uri="{FF2B5EF4-FFF2-40B4-BE49-F238E27FC236}">
                <a16:creationId xmlns:a16="http://schemas.microsoft.com/office/drawing/2014/main" xmlns="" id="{48BFFAEF-EEFF-CDFC-A57C-F1660B3B0A8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086" y="1851818"/>
            <a:ext cx="9307513" cy="453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546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2C18A7-9171-C20B-6D75-F47C4AFCB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247"/>
            <a:ext cx="10515600" cy="1325563"/>
          </a:xfrm>
        </p:spPr>
        <p:txBody>
          <a:bodyPr/>
          <a:lstStyle/>
          <a:p>
            <a:r>
              <a:rPr lang="en-IN" b="1" dirty="0"/>
              <a:t>Why CNN?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37175EA-3202-EA0C-A735-CA03F6EF5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120" y="1825625"/>
            <a:ext cx="4836160" cy="4667250"/>
          </a:xfrm>
        </p:spPr>
        <p:txBody>
          <a:bodyPr>
            <a:normAutofit/>
          </a:bodyPr>
          <a:lstStyle/>
          <a:p>
            <a:r>
              <a:rPr lang="en-IN" dirty="0"/>
              <a:t>Fascinating Accuracy</a:t>
            </a:r>
          </a:p>
          <a:p>
            <a:r>
              <a:rPr lang="en-IN" dirty="0"/>
              <a:t>Several Business Applications: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  Image recognition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222222"/>
                </a:solidFill>
                <a:effectLst/>
                <a:latin typeface="inherit"/>
              </a:rPr>
              <a:t>   </a:t>
            </a:r>
            <a:r>
              <a:rPr lang="en-US" dirty="0"/>
              <a:t>Object detection for </a:t>
            </a:r>
          </a:p>
          <a:p>
            <a:pPr marL="0" indent="0">
              <a:buNone/>
            </a:pPr>
            <a:r>
              <a:rPr lang="en-US" dirty="0"/>
              <a:t>       self-driving cars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b="0" i="0" dirty="0">
                <a:solidFill>
                  <a:srgbClr val="222222"/>
                </a:solidFill>
                <a:effectLst/>
                <a:latin typeface="inherit"/>
              </a:rPr>
              <a:t>   </a:t>
            </a:r>
            <a:r>
              <a:rPr lang="en-IN" dirty="0"/>
              <a:t>Image analysis in healthcare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  Face recognition / Biometric</a:t>
            </a:r>
          </a:p>
          <a:p>
            <a:pPr marL="0" indent="0">
              <a:buNone/>
            </a:pPr>
            <a:r>
              <a:rPr lang="en-IN" dirty="0"/>
              <a:t>       recognition etc.</a:t>
            </a:r>
          </a:p>
          <a:p>
            <a:pPr marL="0" indent="0">
              <a:buNone/>
            </a:pPr>
            <a:endParaRPr lang="en-IN" b="0" i="0" dirty="0">
              <a:solidFill>
                <a:srgbClr val="222222"/>
              </a:solidFill>
              <a:effectLst/>
              <a:latin typeface="inheri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222222"/>
              </a:solidFill>
              <a:effectLst/>
              <a:latin typeface="inheri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11E6530-911B-C484-0E0B-039303605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1396047"/>
            <a:ext cx="6532880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9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AC511A-BE80-B3AB-854E-41DC92F3C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247"/>
            <a:ext cx="10515600" cy="1325563"/>
          </a:xfrm>
        </p:spPr>
        <p:txBody>
          <a:bodyPr/>
          <a:lstStyle/>
          <a:p>
            <a:r>
              <a:rPr lang="en-IN" b="1" dirty="0"/>
              <a:t>Is CNN really robust?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71FA324-E827-5A96-779C-67F90D70E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What if some perturbed image is fed to classifier?</a:t>
            </a:r>
          </a:p>
          <a:p>
            <a:endParaRPr lang="en-IN" dirty="0"/>
          </a:p>
          <a:p>
            <a:r>
              <a:rPr lang="en-IN" dirty="0"/>
              <a:t>Can CNN still classify them correctly with reasonable accuracy?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3080" name="Picture 8" descr="THE POWER OF NO | Sauced In New York">
            <a:extLst>
              <a:ext uri="{FF2B5EF4-FFF2-40B4-BE49-F238E27FC236}">
                <a16:creationId xmlns:a16="http://schemas.microsoft.com/office/drawing/2014/main" xmlns="" id="{1D4B538F-64F5-BC20-D055-151D57182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246" y="3296919"/>
            <a:ext cx="4739508" cy="333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19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085FC6-0F4C-8E45-53E0-FAB4C513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247"/>
            <a:ext cx="10515600" cy="1325563"/>
          </a:xfrm>
        </p:spPr>
        <p:txBody>
          <a:bodyPr/>
          <a:lstStyle/>
          <a:p>
            <a:r>
              <a:rPr lang="en-IN" b="1" dirty="0"/>
              <a:t>Adversarial Example: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xmlns="" id="{16359D41-ED84-B324-1D13-E0530BC2DAE8}"/>
              </a:ext>
            </a:extLst>
          </p:cNvPr>
          <p:cNvSpPr/>
          <p:nvPr/>
        </p:nvSpPr>
        <p:spPr>
          <a:xfrm>
            <a:off x="4799141" y="3659425"/>
            <a:ext cx="2143760" cy="3471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1911ED4-76B8-83E1-1C50-A88B76D1A92C}"/>
              </a:ext>
            </a:extLst>
          </p:cNvPr>
          <p:cNvSpPr txBox="1"/>
          <p:nvPr/>
        </p:nvSpPr>
        <p:spPr>
          <a:xfrm>
            <a:off x="5319560" y="3429000"/>
            <a:ext cx="1207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adversarial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6DDC559-5DE5-8BF7-C424-608EF9A21A13}"/>
              </a:ext>
            </a:extLst>
          </p:cNvPr>
          <p:cNvSpPr txBox="1"/>
          <p:nvPr/>
        </p:nvSpPr>
        <p:spPr>
          <a:xfrm>
            <a:off x="5230945" y="3867705"/>
            <a:ext cx="13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perturbation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CDB5D134-AA04-1E10-203C-B81B81F2A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279" y="2349595"/>
            <a:ext cx="971600" cy="2159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6BBB556-3B40-D2A5-FB77-073C723A3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863" y="1778604"/>
            <a:ext cx="3674623" cy="37173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31D581C-8DDD-77FF-B532-41B74EC4F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7552" y="1778604"/>
            <a:ext cx="3955728" cy="37173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3BC23027-B888-7F1C-3812-2D4892DE2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1318" y="5583871"/>
            <a:ext cx="1658042" cy="5704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23F6707E-2EFE-3684-1A17-A00DE267CC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0294" y="5583871"/>
            <a:ext cx="2150186" cy="55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34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03375C-E88A-537E-9B18-4FE3998AC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247"/>
            <a:ext cx="10515600" cy="1325563"/>
          </a:xfrm>
        </p:spPr>
        <p:txBody>
          <a:bodyPr/>
          <a:lstStyle/>
          <a:p>
            <a:r>
              <a:rPr lang="en-IN" b="1" dirty="0"/>
              <a:t>Why it happens?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91325E1-59C6-FF49-95E1-AD80F01B0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Fast Gradient Sign Method (</a:t>
            </a:r>
            <a:r>
              <a:rPr lang="en-IN" b="1" dirty="0"/>
              <a:t>FGSM</a:t>
            </a:r>
            <a:r>
              <a:rPr lang="en-IN" dirty="0"/>
              <a:t>)</a:t>
            </a:r>
          </a:p>
          <a:p>
            <a:r>
              <a:rPr lang="en-IN" dirty="0"/>
              <a:t>Also known as Algorithmic attack</a:t>
            </a:r>
          </a:p>
          <a:p>
            <a:r>
              <a:rPr lang="en-IN" dirty="0"/>
              <a:t>This attack method can be divided into two categories: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DABD389-F71F-7229-7B8D-970A5E94D6AE}"/>
              </a:ext>
            </a:extLst>
          </p:cNvPr>
          <p:cNvSpPr txBox="1"/>
          <p:nvPr/>
        </p:nvSpPr>
        <p:spPr>
          <a:xfrm>
            <a:off x="4961890" y="3726826"/>
            <a:ext cx="88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FGSM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76A607E6-6174-A401-E801-46A043BE5DD2}"/>
              </a:ext>
            </a:extLst>
          </p:cNvPr>
          <p:cNvCxnSpPr>
            <a:cxnSpLocks/>
          </p:cNvCxnSpPr>
          <p:nvPr/>
        </p:nvCxnSpPr>
        <p:spPr>
          <a:xfrm flipH="1">
            <a:off x="3293110" y="4126240"/>
            <a:ext cx="2034540" cy="1254617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6147204E-4632-5BE1-920D-25270E0E9A74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5353371" y="4126962"/>
            <a:ext cx="2556189" cy="1278761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BF6A8F7-3721-A36E-478B-7F9B8FE26136}"/>
              </a:ext>
            </a:extLst>
          </p:cNvPr>
          <p:cNvSpPr txBox="1"/>
          <p:nvPr/>
        </p:nvSpPr>
        <p:spPr>
          <a:xfrm>
            <a:off x="2852420" y="5431017"/>
            <a:ext cx="1457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Non-targeted FGSM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4DC9571-8CEF-7F13-862D-E2CC638AB0DC}"/>
              </a:ext>
            </a:extLst>
          </p:cNvPr>
          <p:cNvSpPr txBox="1"/>
          <p:nvPr/>
        </p:nvSpPr>
        <p:spPr>
          <a:xfrm>
            <a:off x="7498715" y="5405723"/>
            <a:ext cx="1457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Targeted FGSM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56F483EE-13C0-D3D0-F40E-3ACF2ECBA113}"/>
              </a:ext>
            </a:extLst>
          </p:cNvPr>
          <p:cNvSpPr/>
          <p:nvPr/>
        </p:nvSpPr>
        <p:spPr>
          <a:xfrm>
            <a:off x="4598670" y="3741866"/>
            <a:ext cx="1610360" cy="369332"/>
          </a:xfrm>
          <a:prstGeom prst="rect">
            <a:avLst/>
          </a:prstGeom>
          <a:noFill/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640C50CD-30A2-D8C3-2897-BC02CB3034AF}"/>
              </a:ext>
            </a:extLst>
          </p:cNvPr>
          <p:cNvSpPr/>
          <p:nvPr/>
        </p:nvSpPr>
        <p:spPr>
          <a:xfrm>
            <a:off x="2691130" y="5397577"/>
            <a:ext cx="1709419" cy="634607"/>
          </a:xfrm>
          <a:prstGeom prst="rect">
            <a:avLst/>
          </a:prstGeom>
          <a:noFill/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4B58E40E-0E5A-8005-3213-C5E659AB2205}"/>
              </a:ext>
            </a:extLst>
          </p:cNvPr>
          <p:cNvSpPr/>
          <p:nvPr/>
        </p:nvSpPr>
        <p:spPr>
          <a:xfrm>
            <a:off x="7104380" y="5405723"/>
            <a:ext cx="1610360" cy="622885"/>
          </a:xfrm>
          <a:prstGeom prst="rect">
            <a:avLst/>
          </a:prstGeom>
          <a:noFill/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248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C2C3A1-A665-DFCF-F6D8-A5A3FF808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247"/>
            <a:ext cx="10515600" cy="1325563"/>
          </a:xfrm>
        </p:spPr>
        <p:txBody>
          <a:bodyPr/>
          <a:lstStyle/>
          <a:p>
            <a:r>
              <a:rPr lang="en-IN" b="1" dirty="0"/>
              <a:t>Non-Targeted FGSM: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A1632AB4-DA78-9542-5D92-C143C3B4AB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Non-Targeted FGSM creates an attack x by</a:t>
                </a:r>
                <a:r>
                  <a:rPr lang="en-IN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I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𝜼</m:t>
                    </m:r>
                  </m:oMath>
                </a14:m>
                <a:r>
                  <a:rPr lang="en-IN" b="1" dirty="0">
                    <a:ea typeface="Cambria Math" panose="02040503050406030204" pitchFamily="18" charset="0"/>
                  </a:rPr>
                  <a:t> ;      </a:t>
                </a:r>
                <a:r>
                  <a:rPr lang="en-IN" dirty="0">
                    <a:ea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IN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IN" b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IN" b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dirty="0"/>
                  <a:t>Maximum allowable attack: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𝜼</m:t>
                        </m:r>
                        <m:r>
                          <m:rPr>
                            <m:nor/>
                          </m:rPr>
                          <a:rPr lang="en-IN" b="1" dirty="0"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I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en-I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I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𝒔𝒊𝒈𝒏</m:t>
                    </m:r>
                    <m:r>
                      <a:rPr lang="en-I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I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𝑱</m:t>
                    </m:r>
                    <m:r>
                      <a:rPr lang="en-I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I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I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I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I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I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I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𝒂𝒅𝒗</m:t>
                          </m:r>
                        </m:e>
                        <m:sub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I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  <m:r>
                        <a:rPr lang="en-I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I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𝒔𝒊𝒈𝒏</m:t>
                      </m:r>
                      <m:r>
                        <a:rPr lang="en-I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I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I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I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𝑱</m:t>
                      </m:r>
                      <m:r>
                        <a:rPr lang="en-I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I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I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I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I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I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I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IN" b="1" dirty="0"/>
              </a:p>
              <a:p>
                <a:pPr marL="0" indent="0">
                  <a:buNone/>
                </a:pPr>
                <a:r>
                  <a:rPr lang="en-US" dirty="0"/>
                  <a:t>Where-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𝑎𝑑𝑣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the adversarial image </a:t>
                </a:r>
              </a:p>
              <a:p>
                <a:r>
                  <a:rPr lang="en-US" dirty="0"/>
                  <a:t>x being original image </a:t>
                </a:r>
              </a:p>
              <a:p>
                <a:r>
                  <a:rPr lang="en-US" dirty="0"/>
                  <a:t>y the actual class (i.e., the ground-truth label) of the input image </a:t>
                </a:r>
              </a:p>
              <a:p>
                <a:r>
                  <a:rPr lang="en-US" dirty="0"/>
                  <a:t>ε the noise intensity expressed as a small fractional value </a:t>
                </a:r>
              </a:p>
              <a:p>
                <a:r>
                  <a:rPr lang="en-US" dirty="0"/>
                  <a:t>θ the neural network model used for image classification </a:t>
                </a:r>
              </a:p>
              <a:p>
                <a:r>
                  <a:rPr lang="en-US" dirty="0"/>
                  <a:t>J the loss function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632AB4-DA78-9542-5D92-C143C3B4AB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  <a:blipFill>
                <a:blip r:embed="rId2"/>
                <a:stretch>
                  <a:fillRect l="-638" t="-244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6B1F054-D1A8-B427-4352-B73EC5E86327}"/>
              </a:ext>
            </a:extLst>
          </p:cNvPr>
          <p:cNvSpPr/>
          <p:nvPr/>
        </p:nvSpPr>
        <p:spPr>
          <a:xfrm>
            <a:off x="3865880" y="3222625"/>
            <a:ext cx="4460240" cy="41274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5840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1239</TotalTime>
  <Words>681</Words>
  <Application>Microsoft Office PowerPoint</Application>
  <PresentationFormat>Widescreen</PresentationFormat>
  <Paragraphs>154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-apple-system</vt:lpstr>
      <vt:lpstr>Arial</vt:lpstr>
      <vt:lpstr>Calibri</vt:lpstr>
      <vt:lpstr>Calibri Light</vt:lpstr>
      <vt:lpstr>Cambria Math</vt:lpstr>
      <vt:lpstr>IBM Plex Sans Devanagari</vt:lpstr>
      <vt:lpstr>inherit</vt:lpstr>
      <vt:lpstr>Wingdings</vt:lpstr>
      <vt:lpstr>Office Theme</vt:lpstr>
      <vt:lpstr>Adversarial Attack on Image Classifiers and Distillation as its Defence</vt:lpstr>
      <vt:lpstr>Objective</vt:lpstr>
      <vt:lpstr>Contents</vt:lpstr>
      <vt:lpstr>CNN: widely used!</vt:lpstr>
      <vt:lpstr>Why CNN?</vt:lpstr>
      <vt:lpstr>Is CNN really robust?</vt:lpstr>
      <vt:lpstr>Adversarial Example:</vt:lpstr>
      <vt:lpstr>Why it happens?</vt:lpstr>
      <vt:lpstr>Non-Targeted FGSM: </vt:lpstr>
      <vt:lpstr>Non-Targeted Attack Example:01</vt:lpstr>
      <vt:lpstr>Example-01 contd.</vt:lpstr>
      <vt:lpstr>Example-01 (gray scale image) contd.</vt:lpstr>
      <vt:lpstr>Non-Targeted FGSM Example:02</vt:lpstr>
      <vt:lpstr>Example-02 (RGB image) contd.</vt:lpstr>
      <vt:lpstr>Targeted FGSM: </vt:lpstr>
      <vt:lpstr>Targeted FGSM Example:01</vt:lpstr>
      <vt:lpstr>Example-02 (RGB image) contd.</vt:lpstr>
      <vt:lpstr>Adversarial Impact Analysis on Pretrained Models:</vt:lpstr>
      <vt:lpstr>Patch Attack:</vt:lpstr>
      <vt:lpstr>Patch Attack Examples:</vt:lpstr>
      <vt:lpstr>Adversarial Impact Analysis on Pretrained Models:</vt:lpstr>
      <vt:lpstr>Defence Against Adversarial Attack:</vt:lpstr>
      <vt:lpstr>Defensive Distillation</vt:lpstr>
      <vt:lpstr>Working of Defensive Distillation</vt:lpstr>
      <vt:lpstr>Working of Defensive Distillation</vt:lpstr>
      <vt:lpstr>Results Obtained After Defence Strategy</vt:lpstr>
      <vt:lpstr>Advantage of Defensive Distillation</vt:lpstr>
      <vt:lpstr>Summary</vt:lpstr>
      <vt:lpstr>Future Scope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Adversarial Attack on Image Classifiers</dc:title>
  <dc:creator>Gourab Saha</dc:creator>
  <cp:lastModifiedBy>Microsoft account</cp:lastModifiedBy>
  <cp:revision>82</cp:revision>
  <dcterms:created xsi:type="dcterms:W3CDTF">2023-10-03T21:36:02Z</dcterms:created>
  <dcterms:modified xsi:type="dcterms:W3CDTF">2024-03-16T17:05:07Z</dcterms:modified>
</cp:coreProperties>
</file>